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m4v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62" r:id="rId3"/>
    <p:sldId id="295" r:id="rId4"/>
    <p:sldId id="296" r:id="rId5"/>
    <p:sldId id="297" r:id="rId6"/>
    <p:sldId id="291" r:id="rId7"/>
    <p:sldId id="288" r:id="rId8"/>
    <p:sldId id="282" r:id="rId9"/>
    <p:sldId id="272" r:id="rId10"/>
    <p:sldId id="281" r:id="rId11"/>
    <p:sldId id="292" r:id="rId12"/>
    <p:sldId id="299" r:id="rId13"/>
    <p:sldId id="274" r:id="rId14"/>
    <p:sldId id="294" r:id="rId15"/>
    <p:sldId id="300" r:id="rId16"/>
    <p:sldId id="298" r:id="rId17"/>
  </p:sldIdLst>
  <p:sldSz cx="12192000" cy="6858000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A40000"/>
    <a:srgbClr val="9966FF"/>
    <a:srgbClr val="EBF0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112" autoAdjust="0"/>
    <p:restoredTop sz="99684" autoAdjust="0"/>
  </p:normalViewPr>
  <p:slideViewPr>
    <p:cSldViewPr snapToGrid="0">
      <p:cViewPr>
        <p:scale>
          <a:sx n="100" d="100"/>
          <a:sy n="100" d="100"/>
        </p:scale>
        <p:origin x="72" y="41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848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E2E1E09-70B2-4DDC-8D71-7E93410FF1CD}" type="doc">
      <dgm:prSet loTypeId="urn:microsoft.com/office/officeart/2005/8/layout/process2" loCatId="process" qsTypeId="urn:microsoft.com/office/officeart/2005/8/quickstyle/simple5" qsCatId="simple" csTypeId="urn:microsoft.com/office/officeart/2005/8/colors/accent6_2" csCatId="accent6" phldr="1"/>
      <dgm:spPr/>
    </dgm:pt>
    <dgm:pt modelId="{25BA39FF-48D2-4EFC-9625-DADEDFCCDA4C}">
      <dgm:prSet phldrT="[Text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dirty="0" smtClean="0"/>
            <a:t>Liquid Precursor</a:t>
          </a:r>
          <a:endParaRPr lang="en-US" dirty="0"/>
        </a:p>
      </dgm:t>
    </dgm:pt>
    <dgm:pt modelId="{D8FB7998-21AB-49A1-AA69-85FAE8B971E0}" type="parTrans" cxnId="{16A610EF-47B4-4350-9901-08044EB9D54B}">
      <dgm:prSet/>
      <dgm:spPr/>
      <dgm:t>
        <a:bodyPr/>
        <a:lstStyle/>
        <a:p>
          <a:endParaRPr lang="en-US"/>
        </a:p>
      </dgm:t>
    </dgm:pt>
    <dgm:pt modelId="{A5E7C0B9-6DD8-4F8D-A8FE-B4D64F081C57}" type="sibTrans" cxnId="{16A610EF-47B4-4350-9901-08044EB9D54B}">
      <dgm:prSet/>
      <dgm:spPr>
        <a:solidFill>
          <a:srgbClr val="A40000">
            <a:alpha val="70000"/>
          </a:srgbClr>
        </a:solidFill>
      </dgm:spPr>
      <dgm:t>
        <a:bodyPr/>
        <a:lstStyle/>
        <a:p>
          <a:endParaRPr lang="en-US"/>
        </a:p>
      </dgm:t>
    </dgm:pt>
    <dgm:pt modelId="{5C55698A-360B-45BC-99BE-9990EBD14F32}">
      <dgm:prSet phldrT="[Text]"/>
      <dgm:spPr>
        <a:solidFill>
          <a:srgbClr val="2E75B6"/>
        </a:solidFill>
        <a:ln>
          <a:solidFill>
            <a:schemeClr val="accent1"/>
          </a:solidFill>
        </a:ln>
      </dgm:spPr>
      <dgm:t>
        <a:bodyPr/>
        <a:lstStyle/>
        <a:p>
          <a:r>
            <a:rPr lang="en-US" dirty="0" smtClean="0"/>
            <a:t>Cured Solid Polymer</a:t>
          </a:r>
          <a:endParaRPr lang="en-US" dirty="0"/>
        </a:p>
      </dgm:t>
    </dgm:pt>
    <dgm:pt modelId="{87C57C3B-5222-435B-9203-6512C7D450F6}" type="parTrans" cxnId="{FADE6F30-5659-409F-BC6C-5111992F5062}">
      <dgm:prSet/>
      <dgm:spPr/>
      <dgm:t>
        <a:bodyPr/>
        <a:lstStyle/>
        <a:p>
          <a:endParaRPr lang="en-US"/>
        </a:p>
      </dgm:t>
    </dgm:pt>
    <dgm:pt modelId="{ACAAF0D0-99AF-4090-83A4-AE8EDB4CC01B}" type="sibTrans" cxnId="{FADE6F30-5659-409F-BC6C-5111992F5062}">
      <dgm:prSet/>
      <dgm:spPr>
        <a:solidFill>
          <a:srgbClr val="A40000">
            <a:alpha val="68000"/>
          </a:srgbClr>
        </a:solidFill>
      </dgm:spPr>
      <dgm:t>
        <a:bodyPr/>
        <a:lstStyle/>
        <a:p>
          <a:endParaRPr lang="en-US"/>
        </a:p>
      </dgm:t>
    </dgm:pt>
    <dgm:pt modelId="{68659F33-47B6-485C-BD46-B2BB09B5706A}">
      <dgm:prSet phldrT="[Text]"/>
      <dgm:spPr>
        <a:solidFill>
          <a:srgbClr val="2E75B6"/>
        </a:solidFill>
      </dgm:spPr>
      <dgm:t>
        <a:bodyPr/>
        <a:lstStyle/>
        <a:p>
          <a:r>
            <a:rPr lang="en-US" dirty="0" smtClean="0"/>
            <a:t>Solid Ceramic Matrix</a:t>
          </a:r>
          <a:endParaRPr lang="en-US" dirty="0"/>
        </a:p>
      </dgm:t>
    </dgm:pt>
    <dgm:pt modelId="{DCE646FD-7BCA-4B4C-AED9-979F27E59FF3}" type="parTrans" cxnId="{66C476FE-E35E-4178-939B-8C55BEA5A69B}">
      <dgm:prSet/>
      <dgm:spPr/>
      <dgm:t>
        <a:bodyPr/>
        <a:lstStyle/>
        <a:p>
          <a:endParaRPr lang="en-US"/>
        </a:p>
      </dgm:t>
    </dgm:pt>
    <dgm:pt modelId="{E35B7CA2-2A09-40EB-9CD4-3B448814A661}" type="sibTrans" cxnId="{66C476FE-E35E-4178-939B-8C55BEA5A69B}">
      <dgm:prSet/>
      <dgm:spPr/>
      <dgm:t>
        <a:bodyPr/>
        <a:lstStyle/>
        <a:p>
          <a:endParaRPr lang="en-US"/>
        </a:p>
      </dgm:t>
    </dgm:pt>
    <dgm:pt modelId="{030741D8-18AD-4DCF-838F-AD0152CC4B9C}" type="pres">
      <dgm:prSet presAssocID="{0E2E1E09-70B2-4DDC-8D71-7E93410FF1CD}" presName="linearFlow" presStyleCnt="0">
        <dgm:presLayoutVars>
          <dgm:resizeHandles val="exact"/>
        </dgm:presLayoutVars>
      </dgm:prSet>
      <dgm:spPr/>
    </dgm:pt>
    <dgm:pt modelId="{D179BB56-261A-48EA-AB75-030F0E7B5D03}" type="pres">
      <dgm:prSet presAssocID="{25BA39FF-48D2-4EFC-9625-DADEDFCCDA4C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7B1213-6701-4046-9BF4-1E31383036BE}" type="pres">
      <dgm:prSet presAssocID="{A5E7C0B9-6DD8-4F8D-A8FE-B4D64F081C57}" presName="sibTrans" presStyleLbl="sibTrans2D1" presStyleIdx="0" presStyleCnt="2"/>
      <dgm:spPr/>
      <dgm:t>
        <a:bodyPr/>
        <a:lstStyle/>
        <a:p>
          <a:endParaRPr lang="en-US"/>
        </a:p>
      </dgm:t>
    </dgm:pt>
    <dgm:pt modelId="{DE8F40D8-2A5C-4A9C-B06B-0E9E4C56D59C}" type="pres">
      <dgm:prSet presAssocID="{A5E7C0B9-6DD8-4F8D-A8FE-B4D64F081C57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2160093A-97CB-4CA6-8A35-5674CA784572}" type="pres">
      <dgm:prSet presAssocID="{5C55698A-360B-45BC-99BE-9990EBD14F32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F8FDFB-D2D2-4EA0-ACCC-BCF7C16C93E4}" type="pres">
      <dgm:prSet presAssocID="{ACAAF0D0-99AF-4090-83A4-AE8EDB4CC01B}" presName="sibTrans" presStyleLbl="sibTrans2D1" presStyleIdx="1" presStyleCnt="2"/>
      <dgm:spPr/>
      <dgm:t>
        <a:bodyPr/>
        <a:lstStyle/>
        <a:p>
          <a:endParaRPr lang="en-US"/>
        </a:p>
      </dgm:t>
    </dgm:pt>
    <dgm:pt modelId="{5416A596-64BC-4FF0-B61D-DDD2007DD92C}" type="pres">
      <dgm:prSet presAssocID="{ACAAF0D0-99AF-4090-83A4-AE8EDB4CC01B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DCC65F58-D84F-4E2D-A4A3-17BFD65572A4}" type="pres">
      <dgm:prSet presAssocID="{68659F33-47B6-485C-BD46-B2BB09B5706A}" presName="node" presStyleLbl="node1" presStyleIdx="2" presStyleCnt="3" custLinFactNeighborY="520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ADE6F30-5659-409F-BC6C-5111992F5062}" srcId="{0E2E1E09-70B2-4DDC-8D71-7E93410FF1CD}" destId="{5C55698A-360B-45BC-99BE-9990EBD14F32}" srcOrd="1" destOrd="0" parTransId="{87C57C3B-5222-435B-9203-6512C7D450F6}" sibTransId="{ACAAF0D0-99AF-4090-83A4-AE8EDB4CC01B}"/>
    <dgm:cxn modelId="{16A610EF-47B4-4350-9901-08044EB9D54B}" srcId="{0E2E1E09-70B2-4DDC-8D71-7E93410FF1CD}" destId="{25BA39FF-48D2-4EFC-9625-DADEDFCCDA4C}" srcOrd="0" destOrd="0" parTransId="{D8FB7998-21AB-49A1-AA69-85FAE8B971E0}" sibTransId="{A5E7C0B9-6DD8-4F8D-A8FE-B4D64F081C57}"/>
    <dgm:cxn modelId="{2B1B5AD4-9BA0-A243-8F1D-15378621D93A}" type="presOf" srcId="{68659F33-47B6-485C-BD46-B2BB09B5706A}" destId="{DCC65F58-D84F-4E2D-A4A3-17BFD65572A4}" srcOrd="0" destOrd="0" presId="urn:microsoft.com/office/officeart/2005/8/layout/process2"/>
    <dgm:cxn modelId="{CE3B1365-5D12-3843-83E4-267762AE3D60}" type="presOf" srcId="{5C55698A-360B-45BC-99BE-9990EBD14F32}" destId="{2160093A-97CB-4CA6-8A35-5674CA784572}" srcOrd="0" destOrd="0" presId="urn:microsoft.com/office/officeart/2005/8/layout/process2"/>
    <dgm:cxn modelId="{EA87AA98-8269-9742-8C4C-D15C083F404A}" type="presOf" srcId="{ACAAF0D0-99AF-4090-83A4-AE8EDB4CC01B}" destId="{2AF8FDFB-D2D2-4EA0-ACCC-BCF7C16C93E4}" srcOrd="0" destOrd="0" presId="urn:microsoft.com/office/officeart/2005/8/layout/process2"/>
    <dgm:cxn modelId="{647B0355-D3FD-7B41-8FFF-FB3F95FFC14C}" type="presOf" srcId="{0E2E1E09-70B2-4DDC-8D71-7E93410FF1CD}" destId="{030741D8-18AD-4DCF-838F-AD0152CC4B9C}" srcOrd="0" destOrd="0" presId="urn:microsoft.com/office/officeart/2005/8/layout/process2"/>
    <dgm:cxn modelId="{66C476FE-E35E-4178-939B-8C55BEA5A69B}" srcId="{0E2E1E09-70B2-4DDC-8D71-7E93410FF1CD}" destId="{68659F33-47B6-485C-BD46-B2BB09B5706A}" srcOrd="2" destOrd="0" parTransId="{DCE646FD-7BCA-4B4C-AED9-979F27E59FF3}" sibTransId="{E35B7CA2-2A09-40EB-9CD4-3B448814A661}"/>
    <dgm:cxn modelId="{B2ECF4B5-A04E-234C-B94A-BDF840C2B8DE}" type="presOf" srcId="{A5E7C0B9-6DD8-4F8D-A8FE-B4D64F081C57}" destId="{DE8F40D8-2A5C-4A9C-B06B-0E9E4C56D59C}" srcOrd="1" destOrd="0" presId="urn:microsoft.com/office/officeart/2005/8/layout/process2"/>
    <dgm:cxn modelId="{FEA37713-2A67-194D-855A-0D3B7DEC6D2A}" type="presOf" srcId="{ACAAF0D0-99AF-4090-83A4-AE8EDB4CC01B}" destId="{5416A596-64BC-4FF0-B61D-DDD2007DD92C}" srcOrd="1" destOrd="0" presId="urn:microsoft.com/office/officeart/2005/8/layout/process2"/>
    <dgm:cxn modelId="{C63AC616-5833-0A4C-96B0-2FFE2054DEBD}" type="presOf" srcId="{25BA39FF-48D2-4EFC-9625-DADEDFCCDA4C}" destId="{D179BB56-261A-48EA-AB75-030F0E7B5D03}" srcOrd="0" destOrd="0" presId="urn:microsoft.com/office/officeart/2005/8/layout/process2"/>
    <dgm:cxn modelId="{6D31067F-BA1E-1147-AFDE-1A1EF20FA58C}" type="presOf" srcId="{A5E7C0B9-6DD8-4F8D-A8FE-B4D64F081C57}" destId="{187B1213-6701-4046-9BF4-1E31383036BE}" srcOrd="0" destOrd="0" presId="urn:microsoft.com/office/officeart/2005/8/layout/process2"/>
    <dgm:cxn modelId="{2512E0AC-8D79-B042-829E-A35E58A1CCF2}" type="presParOf" srcId="{030741D8-18AD-4DCF-838F-AD0152CC4B9C}" destId="{D179BB56-261A-48EA-AB75-030F0E7B5D03}" srcOrd="0" destOrd="0" presId="urn:microsoft.com/office/officeart/2005/8/layout/process2"/>
    <dgm:cxn modelId="{9DF28AD3-09AF-6540-9E79-0090B1A7E46E}" type="presParOf" srcId="{030741D8-18AD-4DCF-838F-AD0152CC4B9C}" destId="{187B1213-6701-4046-9BF4-1E31383036BE}" srcOrd="1" destOrd="0" presId="urn:microsoft.com/office/officeart/2005/8/layout/process2"/>
    <dgm:cxn modelId="{FAE81C99-1EAA-6C46-8E92-DB5DD0813499}" type="presParOf" srcId="{187B1213-6701-4046-9BF4-1E31383036BE}" destId="{DE8F40D8-2A5C-4A9C-B06B-0E9E4C56D59C}" srcOrd="0" destOrd="0" presId="urn:microsoft.com/office/officeart/2005/8/layout/process2"/>
    <dgm:cxn modelId="{1992FAB4-3548-D142-BB25-29B512058B49}" type="presParOf" srcId="{030741D8-18AD-4DCF-838F-AD0152CC4B9C}" destId="{2160093A-97CB-4CA6-8A35-5674CA784572}" srcOrd="2" destOrd="0" presId="urn:microsoft.com/office/officeart/2005/8/layout/process2"/>
    <dgm:cxn modelId="{2E4C3BF0-FF69-D346-9EC3-A750A5648DDC}" type="presParOf" srcId="{030741D8-18AD-4DCF-838F-AD0152CC4B9C}" destId="{2AF8FDFB-D2D2-4EA0-ACCC-BCF7C16C93E4}" srcOrd="3" destOrd="0" presId="urn:microsoft.com/office/officeart/2005/8/layout/process2"/>
    <dgm:cxn modelId="{26B2BFE2-C9FE-664D-A292-D0D8A4B4C3DF}" type="presParOf" srcId="{2AF8FDFB-D2D2-4EA0-ACCC-BCF7C16C93E4}" destId="{5416A596-64BC-4FF0-B61D-DDD2007DD92C}" srcOrd="0" destOrd="0" presId="urn:microsoft.com/office/officeart/2005/8/layout/process2"/>
    <dgm:cxn modelId="{862C71B1-B689-684F-BDB4-FD3E6F8801EE}" type="presParOf" srcId="{030741D8-18AD-4DCF-838F-AD0152CC4B9C}" destId="{DCC65F58-D84F-4E2D-A4A3-17BFD65572A4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79BB56-261A-48EA-AB75-030F0E7B5D03}">
      <dsp:nvSpPr>
        <dsp:cNvPr id="0" name=""/>
        <dsp:cNvSpPr/>
      </dsp:nvSpPr>
      <dsp:spPr>
        <a:xfrm>
          <a:off x="1536432" y="0"/>
          <a:ext cx="1975384" cy="1097436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Liquid Precursor</a:t>
          </a:r>
          <a:endParaRPr lang="en-US" sz="2200" kern="1200" dirty="0"/>
        </a:p>
      </dsp:txBody>
      <dsp:txXfrm>
        <a:off x="1568575" y="32143"/>
        <a:ext cx="1911098" cy="1033150"/>
      </dsp:txXfrm>
    </dsp:sp>
    <dsp:sp modelId="{187B1213-6701-4046-9BF4-1E31383036BE}">
      <dsp:nvSpPr>
        <dsp:cNvPr id="0" name=""/>
        <dsp:cNvSpPr/>
      </dsp:nvSpPr>
      <dsp:spPr>
        <a:xfrm rot="5400000">
          <a:off x="2318355" y="1124871"/>
          <a:ext cx="411538" cy="493846"/>
        </a:xfrm>
        <a:prstGeom prst="rightArrow">
          <a:avLst>
            <a:gd name="adj1" fmla="val 60000"/>
            <a:gd name="adj2" fmla="val 50000"/>
          </a:avLst>
        </a:prstGeom>
        <a:solidFill>
          <a:srgbClr val="A40000">
            <a:alpha val="70000"/>
          </a:srgb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 rot="-5400000">
        <a:off x="2375971" y="1166025"/>
        <a:ext cx="296308" cy="288077"/>
      </dsp:txXfrm>
    </dsp:sp>
    <dsp:sp modelId="{2160093A-97CB-4CA6-8A35-5674CA784572}">
      <dsp:nvSpPr>
        <dsp:cNvPr id="0" name=""/>
        <dsp:cNvSpPr/>
      </dsp:nvSpPr>
      <dsp:spPr>
        <a:xfrm>
          <a:off x="1536432" y="1646153"/>
          <a:ext cx="1975384" cy="1097436"/>
        </a:xfrm>
        <a:prstGeom prst="roundRect">
          <a:avLst>
            <a:gd name="adj" fmla="val 10000"/>
          </a:avLst>
        </a:prstGeom>
        <a:solidFill>
          <a:srgbClr val="2E75B6"/>
        </a:solidFill>
        <a:ln>
          <a:solidFill>
            <a:schemeClr val="accent1"/>
          </a:solidFill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Cured Solid Polymer</a:t>
          </a:r>
          <a:endParaRPr lang="en-US" sz="2200" kern="1200" dirty="0"/>
        </a:p>
      </dsp:txBody>
      <dsp:txXfrm>
        <a:off x="1568575" y="1678296"/>
        <a:ext cx="1911098" cy="1033150"/>
      </dsp:txXfrm>
    </dsp:sp>
    <dsp:sp modelId="{2AF8FDFB-D2D2-4EA0-ACCC-BCF7C16C93E4}">
      <dsp:nvSpPr>
        <dsp:cNvPr id="0" name=""/>
        <dsp:cNvSpPr/>
      </dsp:nvSpPr>
      <dsp:spPr>
        <a:xfrm rot="5400000">
          <a:off x="2318355" y="2771025"/>
          <a:ext cx="411538" cy="493846"/>
        </a:xfrm>
        <a:prstGeom prst="rightArrow">
          <a:avLst>
            <a:gd name="adj1" fmla="val 60000"/>
            <a:gd name="adj2" fmla="val 50000"/>
          </a:avLst>
        </a:prstGeom>
        <a:solidFill>
          <a:srgbClr val="A40000">
            <a:alpha val="68000"/>
          </a:srgb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 rot="-5400000">
        <a:off x="2375971" y="2812179"/>
        <a:ext cx="296308" cy="288077"/>
      </dsp:txXfrm>
    </dsp:sp>
    <dsp:sp modelId="{DCC65F58-D84F-4E2D-A4A3-17BFD65572A4}">
      <dsp:nvSpPr>
        <dsp:cNvPr id="0" name=""/>
        <dsp:cNvSpPr/>
      </dsp:nvSpPr>
      <dsp:spPr>
        <a:xfrm>
          <a:off x="1536432" y="3292308"/>
          <a:ext cx="1975384" cy="1097436"/>
        </a:xfrm>
        <a:prstGeom prst="roundRect">
          <a:avLst>
            <a:gd name="adj" fmla="val 10000"/>
          </a:avLst>
        </a:prstGeom>
        <a:solidFill>
          <a:srgbClr val="2E75B6"/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Solid Ceramic Matrix</a:t>
          </a:r>
          <a:endParaRPr lang="en-US" sz="2200" kern="1200" dirty="0"/>
        </a:p>
      </dsp:txBody>
      <dsp:txXfrm>
        <a:off x="1568575" y="3324451"/>
        <a:ext cx="1911098" cy="10331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2421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027" y="0"/>
            <a:ext cx="2972421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99667A1-470B-488C-85E7-4746D5D659AA}" type="datetimeFigureOut">
              <a:rPr lang="en-US"/>
              <a:pPr>
                <a:defRPr/>
              </a:pPr>
              <a:t>3/19/2015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675"/>
            <a:ext cx="2972421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027" y="8829675"/>
            <a:ext cx="2972421" cy="465138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EC367698-EDD6-4B5E-A195-1A20D356AEF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196756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72421" cy="466725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027" y="1"/>
            <a:ext cx="2972421" cy="466725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33023AF-22A0-49DC-8D98-35CB924EEFCA}" type="datetimeFigureOut">
              <a:rPr lang="en-US"/>
              <a:pPr>
                <a:defRPr/>
              </a:pPr>
              <a:t>3/19/2015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413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6421" y="4473576"/>
            <a:ext cx="5485158" cy="3660775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676"/>
            <a:ext cx="2972421" cy="466725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027" y="8829676"/>
            <a:ext cx="2972421" cy="466725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50D8FF4F-FC99-4EEE-82DC-A7973FCD127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750474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819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81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B66F4B6-2E97-4B35-B53C-1DD3A3FFF599}" type="slidenum">
              <a:rPr lang="en-US" altLang="en-US">
                <a:latin typeface="Calibri" panose="020F0502020204030204" pitchFamily="34" charset="0"/>
              </a:rPr>
              <a:pPr/>
              <a:t>2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46356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1744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0" y="6530975"/>
            <a:ext cx="1443038" cy="3270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E8BA331-DD14-40D4-91BA-B2334FB17E69}" type="slidenum">
              <a:rPr lang="en-US" altLang="en-US" sz="2000">
                <a:solidFill>
                  <a:srgbClr val="000000"/>
                </a:solidFill>
              </a:rPr>
              <a:pPr/>
              <a:t>‹#›</a:t>
            </a:fld>
            <a:r>
              <a:rPr lang="en-US" altLang="en-US" sz="2000" dirty="0">
                <a:solidFill>
                  <a:srgbClr val="000000"/>
                </a:solidFill>
              </a:rPr>
              <a:t> of </a:t>
            </a:r>
            <a:r>
              <a:rPr lang="en-US" altLang="en-US" sz="2000" dirty="0" smtClean="0">
                <a:solidFill>
                  <a:srgbClr val="000000"/>
                </a:solidFill>
              </a:rPr>
              <a:t>16</a:t>
            </a:r>
            <a:endParaRPr lang="en-US" altLang="en-US" sz="2000" dirty="0">
              <a:solidFill>
                <a:srgbClr val="000000"/>
              </a:solidFill>
            </a:endParaRPr>
          </a:p>
        </p:txBody>
      </p:sp>
      <p:sp>
        <p:nvSpPr>
          <p:cNvPr id="5" name="TextBox 3"/>
          <p:cNvSpPr txBox="1"/>
          <p:nvPr userDrawn="1"/>
        </p:nvSpPr>
        <p:spPr>
          <a:xfrm>
            <a:off x="0" y="6224639"/>
            <a:ext cx="1106488" cy="3714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cs typeface="+mn-cs"/>
              </a:rPr>
              <a:t>Team 19</a:t>
            </a:r>
          </a:p>
        </p:txBody>
      </p:sp>
      <p:sp>
        <p:nvSpPr>
          <p:cNvPr id="6" name="TextBox 7"/>
          <p:cNvSpPr txBox="1"/>
          <p:nvPr userDrawn="1"/>
        </p:nvSpPr>
        <p:spPr>
          <a:xfrm>
            <a:off x="7751763" y="6488113"/>
            <a:ext cx="4440237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cs typeface="+mn-cs"/>
              </a:rPr>
              <a:t>CNT Reinforced Ceramics 3D Printer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7688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</p:sldLayoutIdLst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microsoft.com/office/2007/relationships/hdphoto" Target="../media/hdphoto2.wdp"/><Relationship Id="rId7" Type="http://schemas.openxmlformats.org/officeDocument/2006/relationships/image" Target="../media/image2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emf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4v"/><Relationship Id="rId1" Type="http://schemas.microsoft.com/office/2007/relationships/media" Target="../media/media1.m4v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8763" y="344488"/>
            <a:ext cx="9144000" cy="23876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400" b="1" dirty="0" smtClean="0"/>
              <a:t>Team 19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4400" dirty="0" smtClean="0"/>
              <a:t>CNT Reinforced Ceramics 3D Printer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>Midterm II Presentation</a:t>
            </a:r>
            <a:br>
              <a:rPr lang="en-US" b="1" dirty="0" smtClean="0"/>
            </a:br>
            <a:endParaRPr lang="en-US" sz="2700" dirty="0"/>
          </a:p>
        </p:txBody>
      </p:sp>
      <p:sp>
        <p:nvSpPr>
          <p:cNvPr id="6146" name="Subtitle 2"/>
          <p:cNvSpPr>
            <a:spLocks noGrp="1"/>
          </p:cNvSpPr>
          <p:nvPr>
            <p:ph type="subTitle" idx="1"/>
          </p:nvPr>
        </p:nvSpPr>
        <p:spPr>
          <a:xfrm>
            <a:off x="4098925" y="2732088"/>
            <a:ext cx="3892550" cy="3228975"/>
          </a:xfrm>
        </p:spPr>
        <p:txBody>
          <a:bodyPr/>
          <a:lstStyle/>
          <a:p>
            <a:pPr eaLnBrk="1" hangingPunct="1"/>
            <a:r>
              <a:rPr lang="en-US" altLang="en-US" sz="2800" b="1" u="sng" dirty="0" smtClean="0"/>
              <a:t>Team Members</a:t>
            </a:r>
          </a:p>
          <a:p>
            <a:pPr eaLnBrk="1" hangingPunct="1"/>
            <a:r>
              <a:rPr lang="en-US" altLang="en-US" sz="2800" dirty="0" smtClean="0"/>
              <a:t>Ernest Etienne, M.E.</a:t>
            </a:r>
          </a:p>
          <a:p>
            <a:pPr eaLnBrk="1" hangingPunct="1"/>
            <a:r>
              <a:rPr lang="en-US" altLang="en-US" sz="2800" b="1" dirty="0" smtClean="0"/>
              <a:t>Cody Evans, I.E.</a:t>
            </a:r>
          </a:p>
          <a:p>
            <a:pPr eaLnBrk="1" hangingPunct="1"/>
            <a:r>
              <a:rPr lang="en-US" altLang="en-US" sz="2800" dirty="0" smtClean="0"/>
              <a:t>Basak Simal, M.E.</a:t>
            </a:r>
          </a:p>
          <a:p>
            <a:pPr eaLnBrk="1" hangingPunct="1"/>
            <a:r>
              <a:rPr lang="en-US" altLang="en-US" sz="2800" b="1" dirty="0" smtClean="0"/>
              <a:t>Daphne Solis, I.E.</a:t>
            </a:r>
          </a:p>
          <a:p>
            <a:pPr eaLnBrk="1" hangingPunct="1"/>
            <a:r>
              <a:rPr lang="en-US" altLang="en-US" sz="2800" dirty="0" smtClean="0"/>
              <a:t>Sonya Peterson, M.E.</a:t>
            </a:r>
          </a:p>
          <a:p>
            <a:pPr eaLnBrk="1" hangingPunct="1"/>
            <a:r>
              <a:rPr lang="en-US" altLang="en-US" sz="2800" b="1" dirty="0" smtClean="0"/>
              <a:t>Sam Yang, M.E.</a:t>
            </a:r>
          </a:p>
          <a:p>
            <a:pPr eaLnBrk="1" hangingPunct="1"/>
            <a:endParaRPr lang="en-US" altLang="en-US" b="1" dirty="0" smtClean="0"/>
          </a:p>
          <a:p>
            <a:pPr eaLnBrk="1" hangingPunct="1"/>
            <a:endParaRPr lang="en-US" altLang="en-US" dirty="0" smtClean="0"/>
          </a:p>
        </p:txBody>
      </p:sp>
      <p:pic>
        <p:nvPicPr>
          <p:cNvPr id="6147" name="Picture 2" descr="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81" t="5026" r="22301" b="7642"/>
          <a:stretch>
            <a:fillRect/>
          </a:stretch>
        </p:blipFill>
        <p:spPr bwMode="auto">
          <a:xfrm>
            <a:off x="2719388" y="5535613"/>
            <a:ext cx="1433512" cy="1312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Subtitle 2"/>
          <p:cNvSpPr txBox="1">
            <a:spLocks/>
          </p:cNvSpPr>
          <p:nvPr/>
        </p:nvSpPr>
        <p:spPr bwMode="auto">
          <a:xfrm>
            <a:off x="581025" y="3127375"/>
            <a:ext cx="3571875" cy="239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en-US" sz="2800" b="1" u="sng" dirty="0"/>
              <a:t>Advisors</a:t>
            </a:r>
          </a:p>
          <a:p>
            <a:pPr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en-US" sz="2800" dirty="0"/>
              <a:t>Dr. Cheryl </a:t>
            </a:r>
            <a:r>
              <a:rPr lang="en-US" altLang="en-US" sz="2800" dirty="0" err="1"/>
              <a:t>Xu</a:t>
            </a:r>
            <a:r>
              <a:rPr lang="en-US" altLang="en-US" sz="2800" dirty="0"/>
              <a:t>, FSU</a:t>
            </a:r>
          </a:p>
          <a:p>
            <a:pPr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en-US" sz="2800" dirty="0"/>
              <a:t>Dr. Wei </a:t>
            </a:r>
            <a:r>
              <a:rPr lang="en-US" altLang="en-US" sz="2800" dirty="0" err="1"/>
              <a:t>Guo</a:t>
            </a:r>
            <a:r>
              <a:rPr lang="en-US" altLang="en-US" sz="2800" dirty="0"/>
              <a:t>, FSU</a:t>
            </a:r>
          </a:p>
          <a:p>
            <a:pPr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en-US" sz="2800" dirty="0"/>
              <a:t>Dr. Yong Huang, UF</a:t>
            </a:r>
          </a:p>
        </p:txBody>
      </p:sp>
      <p:sp>
        <p:nvSpPr>
          <p:cNvPr id="6149" name="Subtitle 2"/>
          <p:cNvSpPr txBox="1">
            <a:spLocks/>
          </p:cNvSpPr>
          <p:nvPr/>
        </p:nvSpPr>
        <p:spPr bwMode="auto">
          <a:xfrm>
            <a:off x="7937500" y="3136900"/>
            <a:ext cx="3694113" cy="239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en-US" sz="2800" b="1" u="sng" dirty="0"/>
              <a:t>Course Professors</a:t>
            </a:r>
          </a:p>
          <a:p>
            <a:pPr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en-US" sz="2800" dirty="0"/>
              <a:t>Dr. James Dobbs</a:t>
            </a:r>
          </a:p>
          <a:p>
            <a:pPr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en-US" sz="2800" dirty="0"/>
              <a:t>Dr. Nikhil Gupta</a:t>
            </a:r>
          </a:p>
          <a:p>
            <a:pPr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en-US" sz="2800" dirty="0"/>
              <a:t>Dr. </a:t>
            </a:r>
            <a:r>
              <a:rPr lang="en-US" altLang="en-US" sz="2800" dirty="0" err="1"/>
              <a:t>Okenwa</a:t>
            </a:r>
            <a:r>
              <a:rPr lang="en-US" altLang="en-US" sz="2800" dirty="0"/>
              <a:t> </a:t>
            </a:r>
            <a:r>
              <a:rPr lang="en-US" altLang="en-US" sz="2800" dirty="0" err="1"/>
              <a:t>Okoli</a:t>
            </a:r>
            <a:endParaRPr lang="en-US" altLang="en-US" sz="2800" dirty="0"/>
          </a:p>
          <a:p>
            <a:pPr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en-US" sz="2800" dirty="0"/>
              <a:t>Dr. Chiang Shih</a:t>
            </a:r>
          </a:p>
        </p:txBody>
      </p:sp>
      <p:pic>
        <p:nvPicPr>
          <p:cNvPr id="6150" name="Picture 2" descr="FSU Sea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7950" y="5516563"/>
            <a:ext cx="1317625" cy="1312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16563"/>
            <a:ext cx="1316038" cy="1312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75347" y="1500772"/>
            <a:ext cx="9721516" cy="46233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cap="small" dirty="0"/>
              <a:t>Testing / Experiments</a:t>
            </a:r>
            <a:endParaRPr lang="en-US" cap="small" dirty="0"/>
          </a:p>
        </p:txBody>
      </p:sp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9059863" y="6243638"/>
            <a:ext cx="31321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en-US" altLang="en-US" dirty="0" smtClean="0"/>
              <a:t>Samuel Yang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12137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cap="small" dirty="0"/>
              <a:t>Prototype Assembly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244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cap="small" dirty="0"/>
              <a:t>PC Control &amp; Lab Setup</a:t>
            </a:r>
          </a:p>
        </p:txBody>
      </p:sp>
      <p:sp>
        <p:nvSpPr>
          <p:cNvPr id="8" name="TextBox 6"/>
          <p:cNvSpPr txBox="1">
            <a:spLocks noChangeArrowheads="1"/>
          </p:cNvSpPr>
          <p:nvPr/>
        </p:nvSpPr>
        <p:spPr bwMode="auto">
          <a:xfrm>
            <a:off x="9059863" y="6243638"/>
            <a:ext cx="31321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en-US" altLang="en-US" dirty="0" smtClean="0"/>
              <a:t>Cody Evans</a:t>
            </a:r>
            <a:endParaRPr lang="en-US" alt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89" r="29079" b="6992"/>
          <a:stretch/>
        </p:blipFill>
        <p:spPr>
          <a:xfrm>
            <a:off x="3014891" y="1757692"/>
            <a:ext cx="6162217" cy="428725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37" t="21052" r="7104" b="14386"/>
          <a:stretch/>
        </p:blipFill>
        <p:spPr>
          <a:xfrm>
            <a:off x="1026694" y="1547140"/>
            <a:ext cx="10138610" cy="442762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91"/>
          <a:stretch/>
        </p:blipFill>
        <p:spPr>
          <a:xfrm>
            <a:off x="6251999" y="1690688"/>
            <a:ext cx="5615727" cy="403425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26694" y="1835229"/>
            <a:ext cx="482165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800" dirty="0" err="1" smtClean="0"/>
              <a:t>Repetier</a:t>
            </a:r>
            <a:r>
              <a:rPr lang="en-US" sz="2800" dirty="0" smtClean="0"/>
              <a:t>-Host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800" dirty="0" err="1" smtClean="0"/>
              <a:t>Netfabb</a:t>
            </a:r>
            <a:r>
              <a:rPr lang="en-US" sz="2800" dirty="0" smtClean="0"/>
              <a:t> Basic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800" dirty="0" smtClean="0"/>
              <a:t>TeamViewer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800" dirty="0" err="1" smtClean="0"/>
              <a:t>Solidworks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19126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cap="small" dirty="0"/>
              <a:t>Variable Syringe Pump</a:t>
            </a: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91" t="7717" r="36352" b="3952"/>
          <a:stretch/>
        </p:blipFill>
        <p:spPr>
          <a:xfrm>
            <a:off x="2968537" y="2050130"/>
            <a:ext cx="2200275" cy="3762376"/>
          </a:xfrm>
        </p:spPr>
      </p:pic>
      <p:sp>
        <p:nvSpPr>
          <p:cNvPr id="8" name="TextBox 6"/>
          <p:cNvSpPr txBox="1">
            <a:spLocks noChangeArrowheads="1"/>
          </p:cNvSpPr>
          <p:nvPr/>
        </p:nvSpPr>
        <p:spPr bwMode="auto">
          <a:xfrm>
            <a:off x="9059863" y="6243638"/>
            <a:ext cx="31321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en-US" altLang="en-US" dirty="0"/>
              <a:t>Cody Evans</a:t>
            </a:r>
            <a:endParaRPr lang="en-US" alt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61" t="7084" b="5694"/>
          <a:stretch/>
        </p:blipFill>
        <p:spPr>
          <a:xfrm>
            <a:off x="7269075" y="1631030"/>
            <a:ext cx="2457790" cy="4600575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5659349" y="3245518"/>
            <a:ext cx="1276350" cy="885825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cap="small" dirty="0"/>
              <a:t>Curing Lamp Array</a:t>
            </a:r>
          </a:p>
        </p:txBody>
      </p:sp>
      <p:sp>
        <p:nvSpPr>
          <p:cNvPr id="8" name="TextBox 6"/>
          <p:cNvSpPr txBox="1">
            <a:spLocks noChangeArrowheads="1"/>
          </p:cNvSpPr>
          <p:nvPr/>
        </p:nvSpPr>
        <p:spPr bwMode="auto">
          <a:xfrm>
            <a:off x="9059863" y="6243638"/>
            <a:ext cx="31321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en-US" altLang="en-US" dirty="0"/>
              <a:t>Cody Evans</a:t>
            </a:r>
            <a:endParaRPr lang="en-US" altLang="en-US" dirty="0"/>
          </a:p>
        </p:txBody>
      </p:sp>
      <p:pic>
        <p:nvPicPr>
          <p:cNvPr id="1026" name="Picture 2" descr="http://media.qcsupply.com/catalog/product/cache/1/image/9df78eab33525d08d6e5fb8d27136e95/6/0/60097_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50" b="9825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195" t="1669" r="38435"/>
          <a:stretch/>
        </p:blipFill>
        <p:spPr bwMode="auto">
          <a:xfrm>
            <a:off x="513348" y="1856303"/>
            <a:ext cx="866270" cy="3644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79618" y="3175279"/>
            <a:ext cx="218974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4 x 9W Fluorescent Lamps</a:t>
            </a:r>
            <a:endParaRPr lang="en-US" sz="2800" dirty="0"/>
          </a:p>
        </p:txBody>
      </p:sp>
      <p:sp>
        <p:nvSpPr>
          <p:cNvPr id="14" name="Freeform 13"/>
          <p:cNvSpPr/>
          <p:nvPr/>
        </p:nvSpPr>
        <p:spPr>
          <a:xfrm>
            <a:off x="5505857" y="4110824"/>
            <a:ext cx="1089328" cy="508884"/>
          </a:xfrm>
          <a:custGeom>
            <a:avLst/>
            <a:gdLst>
              <a:gd name="connsiteX0" fmla="*/ 0 w 1089328"/>
              <a:gd name="connsiteY0" fmla="*/ 508884 h 508884"/>
              <a:gd name="connsiteX1" fmla="*/ 1089328 w 1089328"/>
              <a:gd name="connsiteY1" fmla="*/ 508884 h 508884"/>
              <a:gd name="connsiteX2" fmla="*/ 1089328 w 1089328"/>
              <a:gd name="connsiteY2" fmla="*/ 143124 h 508884"/>
              <a:gd name="connsiteX3" fmla="*/ 818984 w 1089328"/>
              <a:gd name="connsiteY3" fmla="*/ 143124 h 508884"/>
              <a:gd name="connsiteX4" fmla="*/ 691763 w 1089328"/>
              <a:gd name="connsiteY4" fmla="*/ 0 h 508884"/>
              <a:gd name="connsiteX5" fmla="*/ 39756 w 1089328"/>
              <a:gd name="connsiteY5" fmla="*/ 0 h 508884"/>
              <a:gd name="connsiteX6" fmla="*/ 0 w 1089328"/>
              <a:gd name="connsiteY6" fmla="*/ 508884 h 508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89328" h="508884">
                <a:moveTo>
                  <a:pt x="0" y="508884"/>
                </a:moveTo>
                <a:lnTo>
                  <a:pt x="1089328" y="508884"/>
                </a:lnTo>
                <a:lnTo>
                  <a:pt x="1089328" y="143124"/>
                </a:lnTo>
                <a:lnTo>
                  <a:pt x="818984" y="143124"/>
                </a:lnTo>
                <a:lnTo>
                  <a:pt x="691763" y="0"/>
                </a:lnTo>
                <a:lnTo>
                  <a:pt x="39756" y="0"/>
                </a:lnTo>
                <a:lnTo>
                  <a:pt x="0" y="508884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2" descr="http://www.electronic-symbols.com/images/electronic-symbols/relays/relay-symbol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855654" y="2365653"/>
            <a:ext cx="1190625" cy="809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Group 16"/>
          <p:cNvGrpSpPr/>
          <p:nvPr/>
        </p:nvGrpSpPr>
        <p:grpSpPr>
          <a:xfrm>
            <a:off x="8731370" y="823302"/>
            <a:ext cx="850943" cy="851484"/>
            <a:chOff x="8268346" y="609310"/>
            <a:chExt cx="1092270" cy="1092964"/>
          </a:xfrm>
        </p:grpSpPr>
        <p:sp>
          <p:nvSpPr>
            <p:cNvPr id="16" name="Oval 15"/>
            <p:cNvSpPr/>
            <p:nvPr/>
          </p:nvSpPr>
          <p:spPr>
            <a:xfrm>
              <a:off x="8268346" y="609310"/>
              <a:ext cx="1089329" cy="1089329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28" name="Picture 4" descr="http://www.clipartbest.com/cliparts/dir/K7d/dirK7d5i9.gif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69038" y="610696"/>
              <a:ext cx="1091578" cy="10915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19" name="Straight Connector 18"/>
          <p:cNvCxnSpPr>
            <a:stCxn id="1028" idx="2"/>
          </p:cNvCxnSpPr>
          <p:nvPr/>
        </p:nvCxnSpPr>
        <p:spPr>
          <a:xfrm flipH="1">
            <a:off x="9155696" y="1674786"/>
            <a:ext cx="1415" cy="79807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/>
          <p:cNvGrpSpPr/>
          <p:nvPr/>
        </p:nvGrpSpPr>
        <p:grpSpPr>
          <a:xfrm>
            <a:off x="9915997" y="932989"/>
            <a:ext cx="475834" cy="754886"/>
            <a:chOff x="9601108" y="659244"/>
            <a:chExt cx="700952" cy="1112024"/>
          </a:xfrm>
        </p:grpSpPr>
        <p:sp>
          <p:nvSpPr>
            <p:cNvPr id="21" name="Rectangle 20"/>
            <p:cNvSpPr/>
            <p:nvPr/>
          </p:nvSpPr>
          <p:spPr>
            <a:xfrm>
              <a:off x="9601108" y="659244"/>
              <a:ext cx="700952" cy="111202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30" name="Picture 6" descr="http://www.clipartbest.com/cliparts/biy/LyB/biyLyB4iL.jpe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797" t="30295" r="59574" b="2114"/>
            <a:stretch/>
          </p:blipFill>
          <p:spPr bwMode="auto">
            <a:xfrm rot="10800000">
              <a:off x="9633097" y="723986"/>
              <a:ext cx="668963" cy="10472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1" name="Group 30"/>
          <p:cNvGrpSpPr/>
          <p:nvPr/>
        </p:nvGrpSpPr>
        <p:grpSpPr>
          <a:xfrm>
            <a:off x="10978286" y="1817230"/>
            <a:ext cx="475834" cy="754886"/>
            <a:chOff x="9601108" y="659244"/>
            <a:chExt cx="700952" cy="1112024"/>
          </a:xfrm>
        </p:grpSpPr>
        <p:sp>
          <p:nvSpPr>
            <p:cNvPr id="32" name="Rectangle 31"/>
            <p:cNvSpPr/>
            <p:nvPr/>
          </p:nvSpPr>
          <p:spPr>
            <a:xfrm>
              <a:off x="9601108" y="659244"/>
              <a:ext cx="700952" cy="111202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3" name="Picture 6" descr="http://www.clipartbest.com/cliparts/biy/LyB/biyLyB4iL.jpe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797" t="30295" r="59574" b="2114"/>
            <a:stretch/>
          </p:blipFill>
          <p:spPr bwMode="auto">
            <a:xfrm rot="10800000">
              <a:off x="9633097" y="723986"/>
              <a:ext cx="668963" cy="10472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24" name="Straight Connector 23"/>
          <p:cNvCxnSpPr>
            <a:stCxn id="1030" idx="0"/>
          </p:cNvCxnSpPr>
          <p:nvPr/>
        </p:nvCxnSpPr>
        <p:spPr>
          <a:xfrm flipH="1">
            <a:off x="9635305" y="1687874"/>
            <a:ext cx="529466" cy="7107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33" idx="0"/>
          </p:cNvCxnSpPr>
          <p:nvPr/>
        </p:nvCxnSpPr>
        <p:spPr>
          <a:xfrm flipH="1">
            <a:off x="9858236" y="2572115"/>
            <a:ext cx="1368824" cy="9076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345" name="Group 14344"/>
          <p:cNvGrpSpPr/>
          <p:nvPr/>
        </p:nvGrpSpPr>
        <p:grpSpPr>
          <a:xfrm>
            <a:off x="4429006" y="1991478"/>
            <a:ext cx="2912869" cy="2011472"/>
            <a:chOff x="4429006" y="1991478"/>
            <a:chExt cx="2912869" cy="2011472"/>
          </a:xfrm>
        </p:grpSpPr>
        <p:sp>
          <p:nvSpPr>
            <p:cNvPr id="4" name="Round Same Side Corner Rectangle 3"/>
            <p:cNvSpPr/>
            <p:nvPr/>
          </p:nvSpPr>
          <p:spPr>
            <a:xfrm>
              <a:off x="4435635" y="3462306"/>
              <a:ext cx="2899610" cy="493761"/>
            </a:xfrm>
            <a:prstGeom prst="round2Same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ounded Rectangle 4"/>
            <p:cNvSpPr/>
            <p:nvPr/>
          </p:nvSpPr>
          <p:spPr>
            <a:xfrm rot="8169039">
              <a:off x="4429006" y="3644588"/>
              <a:ext cx="473393" cy="171401"/>
            </a:xfrm>
            <a:prstGeom prst="round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ounded Rectangle 8"/>
            <p:cNvSpPr/>
            <p:nvPr/>
          </p:nvSpPr>
          <p:spPr>
            <a:xfrm rot="13430961" flipV="1">
              <a:off x="6868482" y="3644587"/>
              <a:ext cx="473393" cy="171401"/>
            </a:xfrm>
            <a:prstGeom prst="round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ounded Rectangle 9"/>
            <p:cNvSpPr/>
            <p:nvPr/>
          </p:nvSpPr>
          <p:spPr>
            <a:xfrm rot="10800000" flipV="1">
              <a:off x="5147422" y="3504510"/>
              <a:ext cx="473393" cy="171401"/>
            </a:xfrm>
            <a:prstGeom prst="round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ounded Rectangle 10"/>
            <p:cNvSpPr/>
            <p:nvPr/>
          </p:nvSpPr>
          <p:spPr>
            <a:xfrm rot="10800000" flipV="1">
              <a:off x="6166251" y="3504511"/>
              <a:ext cx="473393" cy="171401"/>
            </a:xfrm>
            <a:prstGeom prst="round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5736544" y="1991478"/>
              <a:ext cx="313977" cy="2011472"/>
              <a:chOff x="5415710" y="1856303"/>
              <a:chExt cx="313977" cy="2011472"/>
            </a:xfrm>
          </p:grpSpPr>
          <p:sp>
            <p:nvSpPr>
              <p:cNvPr id="6" name="Snip Same Side Corner Rectangle 5"/>
              <p:cNvSpPr/>
              <p:nvPr/>
            </p:nvSpPr>
            <p:spPr>
              <a:xfrm flipV="1">
                <a:off x="5415710" y="1856303"/>
                <a:ext cx="313977" cy="1683363"/>
              </a:xfrm>
              <a:prstGeom prst="snip2Same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Snip Same Side Corner Rectangle 11"/>
              <p:cNvSpPr/>
              <p:nvPr/>
            </p:nvSpPr>
            <p:spPr>
              <a:xfrm flipH="1" flipV="1">
                <a:off x="5548705" y="3539665"/>
                <a:ext cx="46851" cy="328110"/>
              </a:xfrm>
              <a:prstGeom prst="snip2SameRect">
                <a:avLst>
                  <a:gd name="adj1" fmla="val 50000"/>
                  <a:gd name="adj2" fmla="val 0"/>
                </a:avLst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41" name="TextBox 40"/>
          <p:cNvSpPr txBox="1"/>
          <p:nvPr/>
        </p:nvSpPr>
        <p:spPr>
          <a:xfrm>
            <a:off x="4052548" y="2747054"/>
            <a:ext cx="21897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Syringe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3729598" y="4186242"/>
            <a:ext cx="21897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Cured Part</a:t>
            </a:r>
            <a:endParaRPr lang="en-US" sz="2000" dirty="0"/>
          </a:p>
        </p:txBody>
      </p:sp>
      <p:sp>
        <p:nvSpPr>
          <p:cNvPr id="43" name="TextBox 42"/>
          <p:cNvSpPr txBox="1"/>
          <p:nvPr/>
        </p:nvSpPr>
        <p:spPr>
          <a:xfrm>
            <a:off x="7513065" y="513664"/>
            <a:ext cx="14223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120V AC Supply</a:t>
            </a:r>
            <a:endParaRPr lang="en-US" sz="2000" dirty="0"/>
          </a:p>
        </p:txBody>
      </p:sp>
      <p:sp>
        <p:nvSpPr>
          <p:cNvPr id="44" name="TextBox 43"/>
          <p:cNvSpPr txBox="1"/>
          <p:nvPr/>
        </p:nvSpPr>
        <p:spPr>
          <a:xfrm>
            <a:off x="9497092" y="446947"/>
            <a:ext cx="14520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5V Supply</a:t>
            </a:r>
            <a:endParaRPr lang="en-US" sz="2000" dirty="0"/>
          </a:p>
        </p:txBody>
      </p:sp>
      <p:sp>
        <p:nvSpPr>
          <p:cNvPr id="46" name="TextBox 45"/>
          <p:cNvSpPr txBox="1"/>
          <p:nvPr/>
        </p:nvSpPr>
        <p:spPr>
          <a:xfrm>
            <a:off x="10870025" y="845703"/>
            <a:ext cx="14520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5V Switching Signal</a:t>
            </a:r>
            <a:endParaRPr lang="en-US" sz="2000" dirty="0"/>
          </a:p>
        </p:txBody>
      </p:sp>
      <p:sp>
        <p:nvSpPr>
          <p:cNvPr id="37" name="Rectangle 36"/>
          <p:cNvSpPr/>
          <p:nvPr/>
        </p:nvSpPr>
        <p:spPr>
          <a:xfrm>
            <a:off x="8579006" y="3527879"/>
            <a:ext cx="1742808" cy="76761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/>
          <p:cNvSpPr txBox="1"/>
          <p:nvPr/>
        </p:nvSpPr>
        <p:spPr>
          <a:xfrm>
            <a:off x="10201136" y="3544304"/>
            <a:ext cx="14520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Power Board</a:t>
            </a:r>
            <a:endParaRPr lang="en-US" sz="2000" dirty="0"/>
          </a:p>
        </p:txBody>
      </p:sp>
      <p:pic>
        <p:nvPicPr>
          <p:cNvPr id="1032" name="Picture 8" descr="http://upload.wikimedia.org/wikipedia/commons/thumb/b/b2/Lamp_symbol,_old.svg/280px-Lamp_symbol,_old.svg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73" r="14643"/>
          <a:stretch/>
        </p:blipFill>
        <p:spPr bwMode="auto">
          <a:xfrm rot="5400000" flipV="1">
            <a:off x="8075289" y="4847678"/>
            <a:ext cx="914397" cy="597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8" descr="http://upload.wikimedia.org/wikipedia/commons/thumb/b/b2/Lamp_symbol,_old.svg/280px-Lamp_symbol,_old.svg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73" r="14643"/>
          <a:stretch/>
        </p:blipFill>
        <p:spPr bwMode="auto">
          <a:xfrm rot="5400000" flipV="1">
            <a:off x="8684790" y="4847678"/>
            <a:ext cx="914397" cy="597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8" descr="http://upload.wikimedia.org/wikipedia/commons/thumb/b/b2/Lamp_symbol,_old.svg/280px-Lamp_symbol,_old.svg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73" r="14643"/>
          <a:stretch/>
        </p:blipFill>
        <p:spPr bwMode="auto">
          <a:xfrm rot="5400000" flipV="1">
            <a:off x="9294291" y="4847678"/>
            <a:ext cx="914397" cy="597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8" descr="http://upload.wikimedia.org/wikipedia/commons/thumb/b/b2/Lamp_symbol,_old.svg/280px-Lamp_symbol,_old.svg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73" r="14643"/>
          <a:stretch/>
        </p:blipFill>
        <p:spPr bwMode="auto">
          <a:xfrm rot="5400000" flipV="1">
            <a:off x="9903791" y="4847678"/>
            <a:ext cx="914397" cy="597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7" name="Straight Connector 46"/>
          <p:cNvCxnSpPr>
            <a:stCxn id="1032" idx="1"/>
            <a:endCxn id="37" idx="2"/>
          </p:cNvCxnSpPr>
          <p:nvPr/>
        </p:nvCxnSpPr>
        <p:spPr>
          <a:xfrm flipV="1">
            <a:off x="8532488" y="4295493"/>
            <a:ext cx="917922" cy="39375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stCxn id="52" idx="1"/>
            <a:endCxn id="37" idx="2"/>
          </p:cNvCxnSpPr>
          <p:nvPr/>
        </p:nvCxnSpPr>
        <p:spPr>
          <a:xfrm flipV="1">
            <a:off x="9141989" y="4295493"/>
            <a:ext cx="308421" cy="39375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>
            <a:stCxn id="53" idx="1"/>
            <a:endCxn id="37" idx="2"/>
          </p:cNvCxnSpPr>
          <p:nvPr/>
        </p:nvCxnSpPr>
        <p:spPr>
          <a:xfrm flipH="1" flipV="1">
            <a:off x="9450410" y="4295493"/>
            <a:ext cx="301080" cy="39375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>
            <a:stCxn id="54" idx="1"/>
            <a:endCxn id="37" idx="2"/>
          </p:cNvCxnSpPr>
          <p:nvPr/>
        </p:nvCxnSpPr>
        <p:spPr>
          <a:xfrm flipH="1" flipV="1">
            <a:off x="9450410" y="4295493"/>
            <a:ext cx="910580" cy="39375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4" name="Picture 10" descr="http://www.clker.com/cliparts/4/4/d/4/12236156551925934261rsamurti_RSA_IEC_Ground_Symbol.svg.hi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5696" y="5716077"/>
            <a:ext cx="547021" cy="713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2" name="Straight Connector 61"/>
          <p:cNvCxnSpPr>
            <a:stCxn id="1032" idx="3"/>
            <a:endCxn id="1034" idx="0"/>
          </p:cNvCxnSpPr>
          <p:nvPr/>
        </p:nvCxnSpPr>
        <p:spPr>
          <a:xfrm>
            <a:off x="8532488" y="5603644"/>
            <a:ext cx="896719" cy="11243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>
            <a:stCxn id="52" idx="3"/>
            <a:endCxn id="1034" idx="0"/>
          </p:cNvCxnSpPr>
          <p:nvPr/>
        </p:nvCxnSpPr>
        <p:spPr>
          <a:xfrm>
            <a:off x="9141989" y="5603644"/>
            <a:ext cx="287218" cy="11243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>
            <a:stCxn id="53" idx="3"/>
            <a:endCxn id="1034" idx="0"/>
          </p:cNvCxnSpPr>
          <p:nvPr/>
        </p:nvCxnSpPr>
        <p:spPr>
          <a:xfrm flipH="1">
            <a:off x="9429207" y="5603644"/>
            <a:ext cx="322283" cy="11243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>
            <a:stCxn id="54" idx="3"/>
            <a:endCxn id="1034" idx="0"/>
          </p:cNvCxnSpPr>
          <p:nvPr/>
        </p:nvCxnSpPr>
        <p:spPr>
          <a:xfrm flipH="1">
            <a:off x="9429207" y="5603644"/>
            <a:ext cx="931783" cy="11243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>
            <a:stCxn id="37" idx="0"/>
          </p:cNvCxnSpPr>
          <p:nvPr/>
        </p:nvCxnSpPr>
        <p:spPr>
          <a:xfrm flipH="1" flipV="1">
            <a:off x="9146815" y="3147165"/>
            <a:ext cx="303595" cy="38071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0910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 animBg="1"/>
      <p:bldP spid="41" grpId="0"/>
      <p:bldP spid="42" grpId="0"/>
      <p:bldP spid="43" grpId="0"/>
      <p:bldP spid="44" grpId="0"/>
      <p:bldP spid="46" grpId="0"/>
      <p:bldP spid="37" grpId="0" animBg="1"/>
      <p:bldP spid="4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small" dirty="0"/>
              <a:t>Future Actions</a:t>
            </a:r>
            <a:endParaRPr lang="en-US" cap="smal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en-US" dirty="0" smtClean="0"/>
              <a:t>Mount UV lamps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Adjust printer profile to adjust extrusion process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Submit printed parts for sponsor approval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9319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http://eng.fsu.edu/me/senior_design/2015/team19/</a:t>
            </a:r>
          </a:p>
        </p:txBody>
      </p:sp>
    </p:spTree>
    <p:extLst>
      <p:ext uri="{BB962C8B-B14F-4D97-AF65-F5344CB8AC3E}">
        <p14:creationId xmlns:p14="http://schemas.microsoft.com/office/powerpoint/2010/main" val="3244561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Contents</a:t>
            </a:r>
          </a:p>
        </p:txBody>
      </p:sp>
      <p:sp>
        <p:nvSpPr>
          <p:cNvPr id="7170" name="Content Placeholder 2"/>
          <p:cNvSpPr>
            <a:spLocks noGrp="1"/>
          </p:cNvSpPr>
          <p:nvPr>
            <p:ph idx="1"/>
          </p:nvPr>
        </p:nvSpPr>
        <p:spPr>
          <a:xfrm>
            <a:off x="838200" y="1854200"/>
            <a:ext cx="10515600" cy="432276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altLang="en-US" sz="2400" dirty="0" smtClean="0"/>
              <a:t>Scope</a:t>
            </a:r>
          </a:p>
          <a:p>
            <a:pPr>
              <a:lnSpc>
                <a:spcPct val="150000"/>
              </a:lnSpc>
            </a:pPr>
            <a:r>
              <a:rPr lang="en-US" altLang="en-US" sz="2400" dirty="0" smtClean="0"/>
              <a:t>Overall Process</a:t>
            </a:r>
          </a:p>
          <a:p>
            <a:pPr>
              <a:lnSpc>
                <a:spcPct val="150000"/>
              </a:lnSpc>
            </a:pPr>
            <a:r>
              <a:rPr lang="en-US" altLang="en-US" sz="2400" dirty="0" smtClean="0"/>
              <a:t>Motivation</a:t>
            </a:r>
          </a:p>
          <a:p>
            <a:pPr>
              <a:lnSpc>
                <a:spcPct val="150000"/>
              </a:lnSpc>
            </a:pPr>
            <a:r>
              <a:rPr lang="en-US" altLang="en-US" sz="2400" dirty="0" smtClean="0"/>
              <a:t>Experiments</a:t>
            </a:r>
          </a:p>
          <a:p>
            <a:pPr>
              <a:lnSpc>
                <a:spcPct val="150000"/>
              </a:lnSpc>
            </a:pPr>
            <a:r>
              <a:rPr lang="en-US" altLang="en-US" sz="2400" dirty="0" smtClean="0"/>
              <a:t>Prototype Assembly</a:t>
            </a:r>
          </a:p>
          <a:p>
            <a:pPr>
              <a:lnSpc>
                <a:spcPct val="150000"/>
              </a:lnSpc>
            </a:pPr>
            <a:r>
              <a:rPr lang="en-US" altLang="en-US" sz="2400" dirty="0" smtClean="0"/>
              <a:t>Future Actions</a:t>
            </a:r>
            <a:endParaRPr lang="en-US" altLang="en-US" sz="2400" dirty="0" smtClean="0"/>
          </a:p>
        </p:txBody>
      </p:sp>
      <p:sp>
        <p:nvSpPr>
          <p:cNvPr id="7171" name="TextBox 6"/>
          <p:cNvSpPr txBox="1">
            <a:spLocks noChangeArrowheads="1"/>
          </p:cNvSpPr>
          <p:nvPr/>
        </p:nvSpPr>
        <p:spPr bwMode="auto">
          <a:xfrm>
            <a:off x="9059863" y="6243638"/>
            <a:ext cx="31321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en-US" altLang="en-US" dirty="0" smtClean="0"/>
              <a:t>Daphne Solis</a:t>
            </a:r>
            <a:endParaRPr lang="en-US" altLang="en-US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03010" y="1707177"/>
            <a:ext cx="4512210" cy="409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6903010" y="5807307"/>
            <a:ext cx="45122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/>
              <a:t>Figure 1. The TAZ 3D printer to be retrofitted.</a:t>
            </a:r>
            <a:endParaRPr lang="en-US" sz="16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8134350" y="1465263"/>
            <a:ext cx="2286000" cy="306387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small" dirty="0"/>
              <a:t>Scope</a:t>
            </a:r>
          </a:p>
        </p:txBody>
      </p:sp>
      <p:sp>
        <p:nvSpPr>
          <p:cNvPr id="5" name="Subtitle 4"/>
          <p:cNvSpPr>
            <a:spLocks noGrp="1"/>
          </p:cNvSpPr>
          <p:nvPr>
            <p:ph idx="1"/>
          </p:nvPr>
        </p:nvSpPr>
        <p:spPr>
          <a:xfrm>
            <a:off x="838200" y="1825625"/>
            <a:ext cx="6257925" cy="4351338"/>
          </a:xfrm>
        </p:spPr>
        <p:txBody>
          <a:bodyPr/>
          <a:lstStyle/>
          <a:p>
            <a:pPr marL="342900" indent="-342900" algn="just">
              <a:buFont typeface="Arial"/>
              <a:buChar char="•"/>
            </a:pPr>
            <a:r>
              <a:rPr lang="en-US" sz="3000" dirty="0" smtClean="0"/>
              <a:t>Modifying an existing 3D printer to extrude a liquid polymer</a:t>
            </a:r>
          </a:p>
          <a:p>
            <a:pPr marL="342900" indent="-342900" algn="just">
              <a:buFont typeface="Arial"/>
              <a:buChar char="•"/>
            </a:pPr>
            <a:r>
              <a:rPr lang="en-US" sz="3000" dirty="0" smtClean="0"/>
              <a:t>The polymer must be cured before extruding the next layer</a:t>
            </a:r>
          </a:p>
          <a:p>
            <a:pPr marL="342900" indent="-342900" algn="l">
              <a:buFont typeface="Arial"/>
              <a:buChar char="•"/>
            </a:pPr>
            <a:r>
              <a:rPr lang="en-US" sz="3000" b="1" u="sng" dirty="0" smtClean="0"/>
              <a:t>Ultimate Goal</a:t>
            </a:r>
            <a:r>
              <a:rPr lang="en-US" sz="3000" dirty="0" smtClean="0"/>
              <a:t>: Print a basic </a:t>
            </a:r>
            <a:r>
              <a:rPr lang="en-US" sz="3000" dirty="0" smtClean="0"/>
              <a:t>3D object</a:t>
            </a:r>
            <a:endParaRPr lang="en-US" sz="3000" dirty="0"/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9059863" y="6243638"/>
            <a:ext cx="31321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en-US" altLang="en-US" dirty="0" smtClean="0"/>
              <a:t>Daphne Solis</a:t>
            </a:r>
            <a:endParaRPr lang="en-US" altLang="en-US" dirty="0"/>
          </a:p>
        </p:txBody>
      </p:sp>
      <p:graphicFrame>
        <p:nvGraphicFramePr>
          <p:cNvPr id="23" name="Diagram 22"/>
          <p:cNvGraphicFramePr/>
          <p:nvPr>
            <p:extLst>
              <p:ext uri="{D42A27DB-BD31-4B8C-83A1-F6EECF244321}">
                <p14:modId xmlns:p14="http://schemas.microsoft.com/office/powerpoint/2010/main" val="2326148212"/>
              </p:ext>
            </p:extLst>
          </p:nvPr>
        </p:nvGraphicFramePr>
        <p:xfrm>
          <a:off x="6731000" y="1592263"/>
          <a:ext cx="5048250" cy="43897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4" name="TextBox 5"/>
          <p:cNvSpPr txBox="1">
            <a:spLocks noChangeArrowheads="1"/>
          </p:cNvSpPr>
          <p:nvPr/>
        </p:nvSpPr>
        <p:spPr bwMode="auto">
          <a:xfrm>
            <a:off x="10435813" y="2312988"/>
            <a:ext cx="157638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400" i="1" dirty="0" smtClean="0"/>
              <a:t>←Project </a:t>
            </a:r>
            <a:r>
              <a:rPr lang="en-US" altLang="en-US" sz="2400" i="1" dirty="0"/>
              <a:t>Scope</a:t>
            </a:r>
          </a:p>
        </p:txBody>
      </p:sp>
    </p:spTree>
    <p:extLst>
      <p:ext uri="{BB962C8B-B14F-4D97-AF65-F5344CB8AC3E}">
        <p14:creationId xmlns:p14="http://schemas.microsoft.com/office/powerpoint/2010/main" val="3849478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small" dirty="0" smtClean="0"/>
              <a:t>Process</a:t>
            </a:r>
            <a:endParaRPr lang="en-US" dirty="0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9059863" y="6243638"/>
            <a:ext cx="31321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en-US" altLang="en-US" dirty="0" smtClean="0"/>
              <a:t>Daphne Solis</a:t>
            </a:r>
            <a:endParaRPr lang="en-US" alt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882661" y="933450"/>
            <a:ext cx="2896587" cy="5368925"/>
            <a:chOff x="9488268" y="329371"/>
            <a:chExt cx="2594873" cy="5202333"/>
          </a:xfrm>
        </p:grpSpPr>
        <p:sp>
          <p:nvSpPr>
            <p:cNvPr id="9" name="TextBox 11"/>
            <p:cNvSpPr txBox="1">
              <a:spLocks noChangeArrowheads="1"/>
            </p:cNvSpPr>
            <p:nvPr/>
          </p:nvSpPr>
          <p:spPr bwMode="auto">
            <a:xfrm>
              <a:off x="9488268" y="4208265"/>
              <a:ext cx="2594873" cy="1323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en-US" sz="1600" i="1" dirty="0"/>
                <a:t>Figure </a:t>
              </a:r>
              <a:r>
                <a:rPr lang="en-US" altLang="en-US" sz="1600" i="1" dirty="0" smtClean="0"/>
                <a:t>2. </a:t>
              </a:r>
              <a:br>
                <a:rPr lang="en-US" altLang="en-US" sz="1600" i="1" dirty="0" smtClean="0"/>
              </a:br>
              <a:r>
                <a:rPr lang="en-US" altLang="en-US" sz="1600" i="1" dirty="0" smtClean="0"/>
                <a:t>(A) </a:t>
              </a:r>
              <a:r>
                <a:rPr lang="en-US" altLang="en-US" sz="1600" i="1" dirty="0"/>
                <a:t>Liquid pure </a:t>
              </a:r>
              <a:r>
                <a:rPr lang="en-US" altLang="en-US" sz="1600" i="1" dirty="0" smtClean="0"/>
                <a:t>polymer </a:t>
              </a:r>
              <a:br>
                <a:rPr lang="en-US" altLang="en-US" sz="1600" i="1" dirty="0" smtClean="0"/>
              </a:br>
              <a:r>
                <a:rPr lang="en-US" altLang="en-US" sz="1600" i="1" dirty="0" smtClean="0"/>
                <a:t>(B) Cured solid </a:t>
              </a:r>
              <a:r>
                <a:rPr lang="en-US" altLang="en-US" sz="1600" i="1" dirty="0"/>
                <a:t>polymer </a:t>
              </a:r>
              <a:r>
                <a:rPr lang="en-US" altLang="en-US" sz="1600" i="1" dirty="0" smtClean="0"/>
                <a:t>matrix </a:t>
              </a:r>
              <a:br>
                <a:rPr lang="en-US" altLang="en-US" sz="1600" i="1" dirty="0" smtClean="0"/>
              </a:br>
              <a:r>
                <a:rPr lang="en-US" altLang="en-US" sz="1600" i="1" dirty="0" smtClean="0"/>
                <a:t>(C) Solid ceramic matrix</a:t>
              </a:r>
              <a:endParaRPr lang="en-US" altLang="en-US" sz="1600" i="1" dirty="0"/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9784945" y="329372"/>
              <a:ext cx="1084727" cy="1259942"/>
              <a:chOff x="9719145" y="329372"/>
              <a:chExt cx="1150527" cy="1299596"/>
            </a:xfrm>
          </p:grpSpPr>
          <p:pic>
            <p:nvPicPr>
              <p:cNvPr id="19" name="Picture 9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768739" y="397472"/>
                <a:ext cx="1100933" cy="123149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0" name="TextBox 19"/>
              <p:cNvSpPr txBox="1"/>
              <p:nvPr/>
            </p:nvSpPr>
            <p:spPr>
              <a:xfrm>
                <a:off x="9719145" y="329372"/>
                <a:ext cx="59242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(A)</a:t>
                </a:r>
                <a:endParaRPr lang="en-US" dirty="0"/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9719146" y="1589313"/>
              <a:ext cx="1169711" cy="1283371"/>
              <a:chOff x="9675646" y="1929274"/>
              <a:chExt cx="1213211" cy="1210418"/>
            </a:xfrm>
          </p:grpSpPr>
          <p:pic>
            <p:nvPicPr>
              <p:cNvPr id="17" name="Picture 8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784945" y="1986766"/>
                <a:ext cx="1103912" cy="115292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8" name="TextBox 17"/>
              <p:cNvSpPr txBox="1"/>
              <p:nvPr/>
            </p:nvSpPr>
            <p:spPr>
              <a:xfrm>
                <a:off x="9675646" y="1929274"/>
                <a:ext cx="59242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(B)</a:t>
                </a:r>
                <a:endParaRPr lang="en-US" dirty="0"/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9719145" y="2973452"/>
              <a:ext cx="1169712" cy="1184377"/>
              <a:chOff x="9719145" y="3512563"/>
              <a:chExt cx="1169712" cy="1147786"/>
            </a:xfrm>
          </p:grpSpPr>
          <p:pic>
            <p:nvPicPr>
              <p:cNvPr id="15" name="Picture 14"/>
              <p:cNvPicPr>
                <a:picLocks noChangeAspect="1"/>
              </p:cNvPicPr>
              <p:nvPr/>
            </p:nvPicPr>
            <p:blipFill rotWithShape="1">
              <a:blip r:embed="rId4"/>
              <a:srcRect l="10104" t="13538" r="12534" b="14938"/>
              <a:stretch/>
            </p:blipFill>
            <p:spPr>
              <a:xfrm>
                <a:off x="9812072" y="3583564"/>
                <a:ext cx="1076785" cy="1076785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sp>
            <p:nvSpPr>
              <p:cNvPr id="16" name="TextBox 15"/>
              <p:cNvSpPr txBox="1"/>
              <p:nvPr/>
            </p:nvSpPr>
            <p:spPr>
              <a:xfrm>
                <a:off x="9719145" y="3512563"/>
                <a:ext cx="59242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(C)</a:t>
                </a:r>
                <a:endParaRPr lang="en-US" dirty="0"/>
              </a:p>
            </p:txBody>
          </p:sp>
        </p:grpSp>
        <p:sp>
          <p:nvSpPr>
            <p:cNvPr id="13" name="Rectangle 12"/>
            <p:cNvSpPr/>
            <p:nvPr/>
          </p:nvSpPr>
          <p:spPr>
            <a:xfrm>
              <a:off x="9597128" y="329371"/>
              <a:ext cx="1549844" cy="2614315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21" name="TextBox 5"/>
          <p:cNvSpPr txBox="1">
            <a:spLocks noChangeArrowheads="1"/>
          </p:cNvSpPr>
          <p:nvPr/>
        </p:nvSpPr>
        <p:spPr bwMode="auto">
          <a:xfrm>
            <a:off x="10615612" y="1693863"/>
            <a:ext cx="157638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400" i="1" dirty="0" smtClean="0"/>
              <a:t>←Project </a:t>
            </a:r>
            <a:r>
              <a:rPr lang="en-US" altLang="en-US" sz="2400" i="1" dirty="0"/>
              <a:t>Scope</a:t>
            </a:r>
          </a:p>
        </p:txBody>
      </p:sp>
      <p:pic>
        <p:nvPicPr>
          <p:cNvPr id="23" name="Picture 22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7" t="34412" r="16499"/>
          <a:stretch/>
        </p:blipFill>
        <p:spPr bwMode="auto">
          <a:xfrm>
            <a:off x="240631" y="2005263"/>
            <a:ext cx="7900738" cy="354831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val="62556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small" dirty="0" smtClean="0"/>
              <a:t>Motivation</a:t>
            </a:r>
            <a:endParaRPr lang="en-US" cap="small" dirty="0"/>
          </a:p>
        </p:txBody>
      </p:sp>
      <p:sp>
        <p:nvSpPr>
          <p:cNvPr id="5" name="Subtitle 4"/>
          <p:cNvSpPr>
            <a:spLocks noGrp="1"/>
          </p:cNvSpPr>
          <p:nvPr>
            <p:ph idx="1"/>
          </p:nvPr>
        </p:nvSpPr>
        <p:spPr>
          <a:xfrm>
            <a:off x="838200" y="1825625"/>
            <a:ext cx="6210300" cy="4351338"/>
          </a:xfrm>
        </p:spPr>
        <p:txBody>
          <a:bodyPr/>
          <a:lstStyle/>
          <a:p>
            <a:pPr marL="342900" indent="-342900" algn="l">
              <a:lnSpc>
                <a:spcPct val="100000"/>
              </a:lnSpc>
              <a:buFont typeface="Arial"/>
              <a:buChar char="•"/>
            </a:pPr>
            <a:r>
              <a:rPr lang="en-US" sz="3000" u="sng" dirty="0" smtClean="0"/>
              <a:t>Mechanical Properties</a:t>
            </a:r>
            <a:r>
              <a:rPr lang="en-US" sz="3000" dirty="0" smtClean="0"/>
              <a:t>:  ≈26% higher strength</a:t>
            </a:r>
          </a:p>
          <a:p>
            <a:pPr marL="342900" indent="-342900" algn="l">
              <a:lnSpc>
                <a:spcPct val="100000"/>
              </a:lnSpc>
              <a:buFont typeface="Arial"/>
              <a:buChar char="•"/>
            </a:pPr>
            <a:r>
              <a:rPr lang="en-US" sz="3000" u="sng" dirty="0" smtClean="0"/>
              <a:t>Electrical Properties</a:t>
            </a:r>
            <a:r>
              <a:rPr lang="en-US" sz="3000" dirty="0" smtClean="0"/>
              <a:t>: Conductivity increases by 25%</a:t>
            </a:r>
          </a:p>
          <a:p>
            <a:pPr marL="342900" indent="-342900" algn="l">
              <a:lnSpc>
                <a:spcPct val="100000"/>
              </a:lnSpc>
              <a:buFont typeface="Arial"/>
              <a:buChar char="•"/>
            </a:pPr>
            <a:r>
              <a:rPr lang="en-US" sz="3000" u="sng" dirty="0" smtClean="0"/>
              <a:t>Thermal Properties</a:t>
            </a:r>
            <a:r>
              <a:rPr lang="en-US" sz="3000" dirty="0" smtClean="0"/>
              <a:t>: Increases by 10% along the z-axis</a:t>
            </a:r>
          </a:p>
          <a:p>
            <a:pPr marL="342900" indent="-342900" algn="l">
              <a:lnSpc>
                <a:spcPct val="100000"/>
              </a:lnSpc>
              <a:buFont typeface="Arial"/>
              <a:buChar char="•"/>
            </a:pPr>
            <a:r>
              <a:rPr lang="en-US" sz="3000" u="sng" dirty="0" smtClean="0"/>
              <a:t>Chemical Properties</a:t>
            </a:r>
            <a:r>
              <a:rPr lang="en-US" sz="3000" dirty="0" smtClean="0"/>
              <a:t>: Oxidation resistance, higher durability</a:t>
            </a:r>
            <a:endParaRPr lang="en-US" sz="3000" dirty="0"/>
          </a:p>
        </p:txBody>
      </p:sp>
      <p:pic>
        <p:nvPicPr>
          <p:cNvPr id="3" name="Picture 2" descr="dreamstime_s_36173043.jp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625" l="273" r="99591">
                        <a14:foregroundMark x1="38063" y1="54750" x2="38063" y2="54750"/>
                        <a14:foregroundMark x1="75171" y1="10000" x2="75171" y2="10000"/>
                        <a14:backgroundMark x1="38881" y1="57500" x2="38881" y2="57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9750" y="832019"/>
            <a:ext cx="4905375" cy="5353752"/>
          </a:xfrm>
          <a:prstGeom prst="rect">
            <a:avLst/>
          </a:prstGeom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9059863" y="6243638"/>
            <a:ext cx="31321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en-US" altLang="en-US" dirty="0" smtClean="0"/>
              <a:t>Daphne Solis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38167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524000" y="2382253"/>
            <a:ext cx="9144000" cy="1127710"/>
          </a:xfrm>
        </p:spPr>
        <p:txBody>
          <a:bodyPr/>
          <a:lstStyle/>
          <a:p>
            <a:r>
              <a:rPr lang="en-US" cap="small" dirty="0"/>
              <a:t>Experiments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037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small" dirty="0"/>
              <a:t>Previous Experiments</a:t>
            </a:r>
            <a:endParaRPr lang="en-US" cap="small" dirty="0"/>
          </a:p>
        </p:txBody>
      </p:sp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9059863" y="6243638"/>
            <a:ext cx="31321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en-US" altLang="en-US" dirty="0" smtClean="0"/>
              <a:t>Samuel Yang</a:t>
            </a:r>
            <a:endParaRPr lang="en-US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514474" cy="4351338"/>
          </a:xfrm>
        </p:spPr>
        <p:txBody>
          <a:bodyPr/>
          <a:lstStyle/>
          <a:p>
            <a:r>
              <a:rPr lang="en-US" dirty="0" smtClean="0"/>
              <a:t>Pure polymer mixed with UV curing reagent </a:t>
            </a:r>
          </a:p>
          <a:p>
            <a:r>
              <a:rPr lang="en-US" dirty="0"/>
              <a:t>Extrusion by </a:t>
            </a:r>
            <a:r>
              <a:rPr lang="en-US" dirty="0" smtClean="0"/>
              <a:t>droplets</a:t>
            </a:r>
          </a:p>
          <a:p>
            <a:r>
              <a:rPr lang="en-US" dirty="0" smtClean="0"/>
              <a:t>Tested with smallest needle gauge</a:t>
            </a:r>
          </a:p>
          <a:p>
            <a:r>
              <a:rPr lang="en-US" dirty="0" smtClean="0"/>
              <a:t>Used various print stage surfaces</a:t>
            </a: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5788" y="1690688"/>
            <a:ext cx="4248150" cy="2448175"/>
          </a:xfrm>
          <a:prstGeom prst="rect">
            <a:avLst/>
          </a:prstGeom>
        </p:spPr>
      </p:pic>
      <p:sp>
        <p:nvSpPr>
          <p:cNvPr id="8" name="TextBox 11"/>
          <p:cNvSpPr txBox="1">
            <a:spLocks noChangeArrowheads="1"/>
          </p:cNvSpPr>
          <p:nvPr/>
        </p:nvSpPr>
        <p:spPr bwMode="auto">
          <a:xfrm>
            <a:off x="6935788" y="4419198"/>
            <a:ext cx="2896587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600" i="1" dirty="0"/>
              <a:t>Figure </a:t>
            </a:r>
            <a:r>
              <a:rPr lang="en-US" altLang="en-US" sz="1600" i="1" dirty="0" smtClean="0"/>
              <a:t>3.</a:t>
            </a:r>
          </a:p>
          <a:p>
            <a:r>
              <a:rPr lang="en-US" altLang="en-US" sz="1600" i="1" dirty="0" smtClean="0"/>
              <a:t>Extruded droplets of the pure polymer mixed with the UV curing reagent </a:t>
            </a:r>
            <a:br>
              <a:rPr lang="en-US" altLang="en-US" sz="1600" i="1" dirty="0" smtClean="0"/>
            </a:br>
            <a:endParaRPr lang="en-US" alt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691171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cap="small" dirty="0"/>
              <a:t>Current Experiments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6225" y="1825625"/>
            <a:ext cx="5934075" cy="3636712"/>
          </a:xfrm>
        </p:spPr>
        <p:txBody>
          <a:bodyPr/>
          <a:lstStyle/>
          <a:p>
            <a:pPr lvl="1">
              <a:defRPr/>
            </a:pPr>
            <a:r>
              <a:rPr lang="en-US" sz="2800" dirty="0" smtClean="0"/>
              <a:t>Nano-powders added to the mixture</a:t>
            </a:r>
          </a:p>
          <a:p>
            <a:pPr lvl="1">
              <a:defRPr/>
            </a:pPr>
            <a:r>
              <a:rPr lang="en-US" sz="2800" dirty="0" smtClean="0"/>
              <a:t>Achieved desired percentage of CNT</a:t>
            </a:r>
          </a:p>
          <a:p>
            <a:pPr lvl="1">
              <a:defRPr/>
            </a:pPr>
            <a:r>
              <a:rPr lang="en-US" sz="2800" dirty="0" smtClean="0"/>
              <a:t>Tested with different gauge size needles</a:t>
            </a:r>
          </a:p>
          <a:p>
            <a:pPr lvl="1">
              <a:defRPr/>
            </a:pPr>
            <a:r>
              <a:rPr lang="en-US" sz="2800" dirty="0" smtClean="0"/>
              <a:t>Varied flow rate</a:t>
            </a:r>
          </a:p>
          <a:p>
            <a:pPr lvl="1">
              <a:defRPr/>
            </a:pPr>
            <a:r>
              <a:rPr lang="en-US" sz="2800" dirty="0" smtClean="0"/>
              <a:t>Excess material control</a:t>
            </a:r>
          </a:p>
          <a:p>
            <a:pPr lvl="1">
              <a:defRPr/>
            </a:pPr>
            <a:endParaRPr lang="en-US" sz="2800" dirty="0" smtClean="0"/>
          </a:p>
          <a:p>
            <a:pPr lvl="1">
              <a:defRPr/>
            </a:pPr>
            <a:endParaRPr lang="en-US" sz="2800" dirty="0" smtClean="0"/>
          </a:p>
          <a:p>
            <a:pPr lvl="1">
              <a:defRPr/>
            </a:pPr>
            <a:endParaRPr lang="en-US" sz="2800" dirty="0" smtClean="0"/>
          </a:p>
          <a:p>
            <a:pPr lvl="1">
              <a:defRPr/>
            </a:pPr>
            <a:endParaRPr lang="en-US" sz="2800" dirty="0" smtClean="0"/>
          </a:p>
          <a:p>
            <a:pPr lvl="1">
              <a:defRPr/>
            </a:pPr>
            <a:endParaRPr lang="en-US" sz="2800" dirty="0" smtClean="0"/>
          </a:p>
          <a:p>
            <a:pPr lvl="2">
              <a:defRPr/>
            </a:pPr>
            <a:endParaRPr lang="en-US" sz="2400" dirty="0" smtClean="0"/>
          </a:p>
        </p:txBody>
      </p:sp>
      <p:sp>
        <p:nvSpPr>
          <p:cNvPr id="8" name="TextBox 6"/>
          <p:cNvSpPr txBox="1">
            <a:spLocks noChangeArrowheads="1"/>
          </p:cNvSpPr>
          <p:nvPr/>
        </p:nvSpPr>
        <p:spPr bwMode="auto">
          <a:xfrm>
            <a:off x="9059863" y="6243638"/>
            <a:ext cx="31321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en-US" altLang="en-US" dirty="0" smtClean="0"/>
              <a:t>Samuel Yang</a:t>
            </a:r>
            <a:endParaRPr lang="en-US" alt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8803" y="1027906"/>
            <a:ext cx="3675397" cy="358018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8803" y="986279"/>
            <a:ext cx="4284997" cy="3621816"/>
          </a:xfrm>
          <a:prstGeom prst="rect">
            <a:avLst/>
          </a:prstGeom>
        </p:spPr>
      </p:pic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7068803" y="4649722"/>
            <a:ext cx="289658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600" i="1" dirty="0"/>
              <a:t>Figure 4</a:t>
            </a:r>
            <a:r>
              <a:rPr lang="en-US" altLang="en-US" sz="1600" i="1" dirty="0" smtClean="0"/>
              <a:t>.</a:t>
            </a:r>
          </a:p>
          <a:p>
            <a:r>
              <a:rPr lang="en-US" altLang="en-US" sz="1600" i="1" dirty="0" smtClean="0"/>
              <a:t>Experimental setup </a:t>
            </a:r>
            <a:br>
              <a:rPr lang="en-US" altLang="en-US" sz="1600" i="1" dirty="0" smtClean="0"/>
            </a:br>
            <a:endParaRPr lang="en-US" altLang="en-US" sz="1600" i="1" dirty="0"/>
          </a:p>
        </p:txBody>
      </p:sp>
      <p:sp>
        <p:nvSpPr>
          <p:cNvPr id="13" name="TextBox 11"/>
          <p:cNvSpPr txBox="1">
            <a:spLocks noChangeArrowheads="1"/>
          </p:cNvSpPr>
          <p:nvPr/>
        </p:nvSpPr>
        <p:spPr bwMode="auto">
          <a:xfrm>
            <a:off x="7068803" y="4649722"/>
            <a:ext cx="387749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600" i="1" dirty="0"/>
              <a:t>Figure 5</a:t>
            </a:r>
            <a:r>
              <a:rPr lang="en-US" altLang="en-US" sz="1600" i="1" dirty="0" smtClean="0"/>
              <a:t>.</a:t>
            </a:r>
          </a:p>
          <a:p>
            <a:r>
              <a:rPr lang="en-US" altLang="en-US" sz="1600" i="1" dirty="0" smtClean="0"/>
              <a:t>Extrusion of polymer mixed with CNT</a:t>
            </a:r>
            <a:br>
              <a:rPr lang="en-US" altLang="en-US" sz="1600" i="1" dirty="0" smtClean="0"/>
            </a:br>
            <a:endParaRPr lang="en-US" alt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424666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itle 1"/>
          <p:cNvSpPr>
            <a:spLocks noGrp="1"/>
          </p:cNvSpPr>
          <p:nvPr>
            <p:ph type="title"/>
          </p:nvPr>
        </p:nvSpPr>
        <p:spPr>
          <a:xfrm>
            <a:off x="272715" y="0"/>
            <a:ext cx="10515600" cy="1325563"/>
          </a:xfrm>
        </p:spPr>
        <p:txBody>
          <a:bodyPr/>
          <a:lstStyle/>
          <a:p>
            <a:r>
              <a:rPr lang="en-US" altLang="en-US" cap="small" dirty="0"/>
              <a:t>Testing / Experiments</a:t>
            </a:r>
          </a:p>
        </p:txBody>
      </p:sp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9059863" y="6243638"/>
            <a:ext cx="31321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en-US" altLang="en-US" dirty="0" smtClean="0"/>
              <a:t>Samuel Yang</a:t>
            </a:r>
            <a:endParaRPr lang="en-US" altLang="en-US" dirty="0"/>
          </a:p>
        </p:txBody>
      </p:sp>
      <p:pic>
        <p:nvPicPr>
          <p:cNvPr id="15" name="20150303 161710-19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 rot="5400000">
            <a:off x="3262939" y="1403352"/>
            <a:ext cx="5329240" cy="4351338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867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mute="1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1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TM02900743[[fn=Organic]]</Template>
  <TotalTime>2617</TotalTime>
  <Words>348</Words>
  <Application>Microsoft Office PowerPoint</Application>
  <PresentationFormat>Widescreen</PresentationFormat>
  <Paragraphs>102</Paragraphs>
  <Slides>16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Calibri</vt:lpstr>
      <vt:lpstr>Office Theme</vt:lpstr>
      <vt:lpstr>Team 19 CNT Reinforced Ceramics 3D Printer Midterm II Presentation </vt:lpstr>
      <vt:lpstr>Contents</vt:lpstr>
      <vt:lpstr>Scope</vt:lpstr>
      <vt:lpstr>Process</vt:lpstr>
      <vt:lpstr>Motivation</vt:lpstr>
      <vt:lpstr>Experiments</vt:lpstr>
      <vt:lpstr>Previous Experiments</vt:lpstr>
      <vt:lpstr>Current Experiments</vt:lpstr>
      <vt:lpstr>Testing / Experiments</vt:lpstr>
      <vt:lpstr>Testing / Experiments</vt:lpstr>
      <vt:lpstr>Prototype Assembly</vt:lpstr>
      <vt:lpstr>PC Control &amp; Lab Setup</vt:lpstr>
      <vt:lpstr>Variable Syringe Pump</vt:lpstr>
      <vt:lpstr>Curing Lamp Array</vt:lpstr>
      <vt:lpstr>Future Actions</vt:lpstr>
      <vt:lpstr>Questions?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studentpro</dc:creator>
  <cp:lastModifiedBy>studentpro</cp:lastModifiedBy>
  <cp:revision>298</cp:revision>
  <cp:lastPrinted>2015-03-19T16:57:18Z</cp:lastPrinted>
  <dcterms:created xsi:type="dcterms:W3CDTF">2014-10-10T15:30:53Z</dcterms:created>
  <dcterms:modified xsi:type="dcterms:W3CDTF">2015-03-19T17:02:47Z</dcterms:modified>
</cp:coreProperties>
</file>